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5" r:id="rId5"/>
    <p:sldId id="264" r:id="rId6"/>
    <p:sldId id="263" r:id="rId7"/>
    <p:sldId id="262" r:id="rId8"/>
    <p:sldId id="269" r:id="rId9"/>
    <p:sldId id="270" r:id="rId10"/>
    <p:sldId id="271" r:id="rId11"/>
    <p:sldId id="268" r:id="rId12"/>
    <p:sldId id="267" r:id="rId13"/>
    <p:sldId id="266" r:id="rId14"/>
    <p:sldId id="272" r:id="rId15"/>
    <p:sldId id="273" r:id="rId16"/>
    <p:sldId id="274" r:id="rId17"/>
    <p:sldId id="26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7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464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782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1046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834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2529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2079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1830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320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6761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9311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407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3EA3-DB8F-4436-AF20-853165933108}" type="datetimeFigureOut">
              <a:rPr lang="de-DE" smtClean="0"/>
              <a:pPr/>
              <a:t>23.05.2013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1883-9F25-4098-80D6-BA6031C35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8373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0"/>
            <a:ext cx="5903821" cy="5085184"/>
          </a:xfrm>
          <a:prstGeom prst="rect">
            <a:avLst/>
          </a:prstGeom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3635896" y="4005064"/>
            <a:ext cx="5544616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de-DE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  Rěčny </a:t>
            </a:r>
            <a:r>
              <a:rPr lang="de-DE" sz="5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kwiz</a:t>
            </a:r>
            <a:r>
              <a:rPr lang="de-DE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/        Sprachenquiz           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na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Europskim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dnju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rěčow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/ </a:t>
            </a:r>
          </a:p>
          <a:p>
            <a:pPr>
              <a:lnSpc>
                <a:spcPts val="4000"/>
              </a:lnSpc>
            </a:pP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zum Europäischen Tag der Sprachen</a:t>
            </a:r>
          </a:p>
          <a:p>
            <a:pPr algn="l">
              <a:lnSpc>
                <a:spcPts val="5200"/>
              </a:lnSpc>
            </a:pPr>
            <a:endParaRPr lang="de-DE" sz="32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7954" y="476672"/>
            <a:ext cx="2016224" cy="102201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0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348879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Um welche Sprache handelt es sich?: „</a:t>
            </a:r>
            <a:r>
              <a:rPr lang="ru-RU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Ніколі не позна... аднамоўнасць вылечная!“</a:t>
            </a:r>
            <a:br>
              <a:rPr lang="ru-RU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99695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789040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Weißrussisch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Spanisch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88843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9 / Frage 9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348880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Welche der folgenden Sprachen gehört </a:t>
            </a:r>
            <a:r>
              <a:rPr lang="de-DE" sz="31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nicht</a:t>
            </a:r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zur Gruppe der westslawischen Sprachen?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99695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525976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Französisch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Tschechisch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460851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10 / Frage 10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204863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Wieviele</a:t>
            </a:r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anerkannte autochthone Minderheiten gibt es in Deutschland?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10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4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4680520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11 / Frage 11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204863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In welchem Land wird die Sprache Kaschubisch gesprochen?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Deutschland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Polen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4536504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12 / Frage 12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6084168" cy="576065"/>
          </a:xfrm>
        </p:spPr>
        <p:txBody>
          <a:bodyPr>
            <a:normAutofit fontScale="90000"/>
          </a:bodyPr>
          <a:lstStyle/>
          <a:p>
            <a:pPr lvl="0"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Die Europäische Union hat: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204864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979712" y="2636326"/>
            <a:ext cx="64807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weniger als </a:t>
            </a:r>
            <a:r>
              <a:rPr lang="de-DE" sz="3200" b="1" dirty="0" smtClean="0">
                <a:solidFill>
                  <a:srgbClr val="FF0000"/>
                </a:solidFill>
              </a:rPr>
              <a:t>10</a:t>
            </a:r>
            <a:r>
              <a:rPr lang="de-DE" sz="3200" dirty="0" smtClean="0">
                <a:solidFill>
                  <a:srgbClr val="FF0000"/>
                </a:solidFill>
              </a:rPr>
              <a:t> autochthone regionale oder Minderheitensprach-</a:t>
            </a:r>
            <a:r>
              <a:rPr lang="de-DE" sz="3200" dirty="0" err="1" smtClean="0">
                <a:solidFill>
                  <a:srgbClr val="FF0000"/>
                </a:solidFill>
              </a:rPr>
              <a:t>gemeinschaften</a:t>
            </a:r>
            <a:endParaRPr lang="de-DE" sz="3200" dirty="0" smtClean="0">
              <a:solidFill>
                <a:srgbClr val="FF0000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mehr als </a:t>
            </a:r>
            <a:r>
              <a:rPr lang="de-DE" sz="3200" b="1" dirty="0" smtClean="0">
                <a:solidFill>
                  <a:srgbClr val="2B872F"/>
                </a:solidFill>
              </a:rPr>
              <a:t>60</a:t>
            </a:r>
            <a:r>
              <a:rPr lang="de-DE" sz="3200" dirty="0" smtClean="0">
                <a:solidFill>
                  <a:srgbClr val="2B872F"/>
                </a:solidFill>
              </a:rPr>
              <a:t> autochthone regionale oder Minderheitensprach-</a:t>
            </a:r>
            <a:r>
              <a:rPr lang="de-DE" sz="3200" dirty="0" err="1" smtClean="0">
                <a:solidFill>
                  <a:srgbClr val="2B872F"/>
                </a:solidFill>
              </a:rPr>
              <a:t>gemeinschaften</a:t>
            </a:r>
            <a:endParaRPr lang="de-DE" sz="3200" dirty="0" smtClean="0">
              <a:solidFill>
                <a:srgbClr val="2B872F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424847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13 / Frage 13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204863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Wie heißt “Hallo, wie </a:t>
            </a:r>
            <a:r>
              <a:rPr lang="de-DE" sz="3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gehts</a:t>
            </a:r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?” auf Polnisch?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err="1" smtClean="0">
                <a:solidFill>
                  <a:srgbClr val="FF0000"/>
                </a:solidFill>
              </a:rPr>
              <a:t>Witaj</a:t>
            </a:r>
            <a:r>
              <a:rPr lang="de-DE" sz="3200" dirty="0" smtClean="0">
                <a:solidFill>
                  <a:srgbClr val="FF0000"/>
                </a:solidFill>
              </a:rPr>
              <a:t>, </a:t>
            </a:r>
            <a:r>
              <a:rPr lang="de-DE" sz="3200" dirty="0" err="1" smtClean="0">
                <a:solidFill>
                  <a:srgbClr val="FF0000"/>
                </a:solidFill>
              </a:rPr>
              <a:t>kak</a:t>
            </a:r>
            <a:r>
              <a:rPr lang="de-DE" sz="3200" dirty="0" smtClean="0">
                <a:solidFill>
                  <a:srgbClr val="FF0000"/>
                </a:solidFill>
              </a:rPr>
              <a:t> so </a:t>
            </a:r>
            <a:r>
              <a:rPr lang="de-DE" sz="3200" dirty="0" err="1" smtClean="0">
                <a:solidFill>
                  <a:srgbClr val="FF0000"/>
                </a:solidFill>
              </a:rPr>
              <a:t>ći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dirty="0" err="1" smtClean="0">
                <a:solidFill>
                  <a:srgbClr val="FF0000"/>
                </a:solidFill>
              </a:rPr>
              <a:t>wjedźe</a:t>
            </a:r>
            <a:r>
              <a:rPr lang="de-DE" sz="3200" dirty="0" smtClean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err="1" smtClean="0">
                <a:solidFill>
                  <a:srgbClr val="2B872F"/>
                </a:solidFill>
              </a:rPr>
              <a:t>Cześć</a:t>
            </a:r>
            <a:r>
              <a:rPr lang="de-DE" sz="3200" dirty="0" smtClean="0">
                <a:solidFill>
                  <a:srgbClr val="2B872F"/>
                </a:solidFill>
              </a:rPr>
              <a:t>, </a:t>
            </a:r>
            <a:r>
              <a:rPr lang="de-DE" sz="3200" dirty="0" err="1" smtClean="0">
                <a:solidFill>
                  <a:srgbClr val="2B872F"/>
                </a:solidFill>
              </a:rPr>
              <a:t>jak</a:t>
            </a:r>
            <a:r>
              <a:rPr lang="de-DE" sz="3200" dirty="0" smtClean="0">
                <a:solidFill>
                  <a:srgbClr val="2B872F"/>
                </a:solidFill>
              </a:rPr>
              <a:t> </a:t>
            </a:r>
            <a:r>
              <a:rPr lang="de-DE" sz="3200" dirty="0" err="1" smtClean="0">
                <a:solidFill>
                  <a:srgbClr val="2B872F"/>
                </a:solidFill>
              </a:rPr>
              <a:t>się</a:t>
            </a:r>
            <a:r>
              <a:rPr lang="de-DE" sz="3200" dirty="0" smtClean="0">
                <a:solidFill>
                  <a:srgbClr val="2B872F"/>
                </a:solidFill>
              </a:rPr>
              <a:t> </a:t>
            </a:r>
            <a:r>
              <a:rPr lang="de-DE" sz="3200" dirty="0" err="1" smtClean="0">
                <a:solidFill>
                  <a:srgbClr val="2B872F"/>
                </a:solidFill>
              </a:rPr>
              <a:t>masz</a:t>
            </a:r>
            <a:r>
              <a:rPr lang="de-DE" sz="3200" dirty="0" smtClean="0">
                <a:solidFill>
                  <a:srgbClr val="2B872F"/>
                </a:solidFill>
              </a:rPr>
              <a:t>?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4752528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14 / Frage 14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3501007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Übersetze bitte „Sprachen sind cool!“ ins Sorbische und jede weitere Sprache, die du kennst!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3933056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endParaRPr lang="de-DE" sz="3200" dirty="0" smtClean="0">
              <a:solidFill>
                <a:srgbClr val="2B872F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1268759"/>
            <a:ext cx="4752528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BONUSOWE DYPKI / BONUSPUNKTE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846" y="5733256"/>
            <a:ext cx="801127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483768" y="1484784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dźakuju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		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dziękujemy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	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спасибо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	Danke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благодаря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hvala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		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děkuji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	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Спасибі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хвала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Дзякуй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	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ďakujem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	</a:t>
            </a:r>
          </a:p>
        </p:txBody>
      </p:sp>
      <p:pic>
        <p:nvPicPr>
          <p:cNvPr id="2" name="Picture 2" descr="D:\dokumenty\DZELO\ProML\EACEA\EACEA Logo und Förderungsverweis\deutsches Logo\eu_flag_llp_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581128"/>
            <a:ext cx="2880320" cy="939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27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060848"/>
            <a:ext cx="6084168" cy="576065"/>
          </a:xfrm>
        </p:spPr>
        <p:txBody>
          <a:bodyPr>
            <a:normAutofit fontScale="90000"/>
          </a:bodyPr>
          <a:lstStyle/>
          <a:p>
            <a:pPr lvl="0" algn="l"/>
            <a:r>
              <a:rPr lang="de-DE" sz="3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Wieviele</a:t>
            </a:r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Sprachen werden auf der Welt gesprochen?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Zwischen 300-400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Zwischen 6000-7000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88843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1 / Frage 1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492895"/>
            <a:ext cx="6084168" cy="576065"/>
          </a:xfrm>
        </p:spPr>
        <p:txBody>
          <a:bodyPr>
            <a:noAutofit/>
          </a:bodyPr>
          <a:lstStyle/>
          <a:p>
            <a:pPr algn="l"/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Um welche Sprache handelt es sich?: „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Njejo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a-D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žednje pśepózdźe ...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jadnorěcnosć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dajo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se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wugójś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!“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3140968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64908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Kroatisch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Niedersorbisch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74441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2 / Frage 2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564903"/>
            <a:ext cx="6084168" cy="576065"/>
          </a:xfrm>
        </p:spPr>
        <p:txBody>
          <a:bodyPr>
            <a:noAutofit/>
          </a:bodyPr>
          <a:lstStyle/>
          <a:p>
            <a:pPr lvl="0" algn="l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Wieviele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autochthone Sprachen gibt es in Europa?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780928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429000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Weniger als 100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200-300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74441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3 / Frage 3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2852935"/>
            <a:ext cx="6084168" cy="576065"/>
          </a:xfrm>
        </p:spPr>
        <p:txBody>
          <a:bodyPr>
            <a:noAutofit/>
          </a:bodyPr>
          <a:lstStyle/>
          <a:p>
            <a:pPr lvl="0" algn="l"/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Wie hoch ist der Anteil der Welt-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bevölkerung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, die zwei- oder mehrsprachig sind (d.h. zwei oder mehr Sprachen sprechen)?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3429000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649087"/>
            <a:ext cx="48245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mehr als ein Fünftel der Bevölkerung</a:t>
            </a:r>
          </a:p>
          <a:p>
            <a:pPr marL="285750" lvl="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mehr als die Hälfte der Bevölkerung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74441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4 / Frage 4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0240" y="2708919"/>
            <a:ext cx="6084168" cy="576065"/>
          </a:xfrm>
        </p:spPr>
        <p:txBody>
          <a:bodyPr>
            <a:noAutofit/>
          </a:bodyPr>
          <a:lstStyle/>
          <a:p>
            <a:pPr lvl="0" algn="l"/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Welche Sprache wird als die älteste Sprache, die noch in Europa gesprochen wird, betrachtet?</a:t>
            </a:r>
            <a:b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3140968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649087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Baskisch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Griechisch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74441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5 / Frage 5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852935"/>
            <a:ext cx="6084168" cy="576065"/>
          </a:xfrm>
        </p:spPr>
        <p:txBody>
          <a:bodyPr>
            <a:noAutofit/>
          </a:bodyPr>
          <a:lstStyle/>
          <a:p>
            <a:pPr lvl="0" algn="l"/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Um welche Sprache handelt es sich?: „Et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as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uler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tu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lääs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- et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snååken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foon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mån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ån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änkelten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spräke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as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en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krunkhäid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wat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hiild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wårde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koon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!“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3429000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4007966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Nordfriesisch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Polnisch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74441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6 / Frage 6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2276871"/>
            <a:ext cx="6084168" cy="576065"/>
          </a:xfrm>
        </p:spPr>
        <p:txBody>
          <a:bodyPr>
            <a:normAutofit fontScale="90000"/>
          </a:bodyPr>
          <a:lstStyle/>
          <a:p>
            <a:pPr lvl="0"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Die Europäische Union hat: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 97 offizielle </a:t>
            </a:r>
            <a:r>
              <a:rPr lang="de-DE" sz="3200" dirty="0" err="1" smtClean="0">
                <a:solidFill>
                  <a:srgbClr val="FF0000"/>
                </a:solidFill>
              </a:rPr>
              <a:t>Amtsprachen</a:t>
            </a:r>
            <a:endParaRPr lang="de-DE" sz="3200" dirty="0" smtClean="0">
              <a:solidFill>
                <a:srgbClr val="FF0000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 23 offizielle </a:t>
            </a:r>
            <a:r>
              <a:rPr lang="de-DE" sz="3200" dirty="0" err="1" smtClean="0">
                <a:solidFill>
                  <a:srgbClr val="2B872F"/>
                </a:solidFill>
              </a:rPr>
              <a:t>Amtsprachen</a:t>
            </a:r>
            <a:r>
              <a:rPr lang="de-DE" sz="3200" dirty="0" smtClean="0">
                <a:solidFill>
                  <a:srgbClr val="2B872F"/>
                </a:solidFill>
              </a:rPr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88843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7 / Frage 7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9" t="2133"/>
          <a:stretch/>
        </p:blipFill>
        <p:spPr>
          <a:xfrm>
            <a:off x="0" y="-1"/>
            <a:ext cx="2843808" cy="24494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2204863"/>
            <a:ext cx="6084168" cy="576065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>Welche dieser Sprache gehört zur  Gruppe der slawischen Sprachen?</a:t>
            </a:r>
            <a:br>
              <a:rPr lang="de-DE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2192555" y="2636912"/>
            <a:ext cx="2667477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7764" y="3289047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FF0000"/>
                </a:solidFill>
              </a:rPr>
              <a:t>Finnisch</a:t>
            </a:r>
          </a:p>
          <a:p>
            <a:pPr marL="285750" indent="-285750">
              <a:buBlip>
                <a:blip r:embed="rId3"/>
              </a:buBlip>
            </a:pPr>
            <a:r>
              <a:rPr lang="de-DE" sz="3200" dirty="0" smtClean="0">
                <a:solidFill>
                  <a:srgbClr val="2B872F"/>
                </a:solidFill>
              </a:rPr>
              <a:t>Obersorbisch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659"/>
            <a:ext cx="1570360" cy="7960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804" y="6056480"/>
            <a:ext cx="626183" cy="684888"/>
          </a:xfrm>
          <a:prstGeom prst="rect">
            <a:avLst/>
          </a:prstGeom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2090395" y="6277375"/>
            <a:ext cx="5289917" cy="435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www.language-diversity.eu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203848" y="764704"/>
            <a:ext cx="3888432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prašenje</a:t>
            </a: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8 / Frage 8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guage-diversity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Language-diversity</Template>
  <TotalTime>0</TotalTime>
  <Words>373</Words>
  <Application>Microsoft Office PowerPoint</Application>
  <PresentationFormat>Bildschirmpräsentation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Language-diversity</vt:lpstr>
      <vt:lpstr>Folie 1</vt:lpstr>
      <vt:lpstr>Wieviele Sprachen werden auf der Welt gesprochen?  </vt:lpstr>
      <vt:lpstr>Um welche Sprache handelt es sich?: „Njejo žednje pśepózdźe ... jadnorěcnosć dajo se wugójś!“  </vt:lpstr>
      <vt:lpstr>Wieviele autochthone Sprachen gibt es in Europa?    </vt:lpstr>
      <vt:lpstr>Wie hoch ist der Anteil der Welt-bevölkerung, die zwei- oder mehrsprachig sind (d.h. zwei oder mehr Sprachen sprechen)?   </vt:lpstr>
      <vt:lpstr>Welche Sprache wird als die älteste Sprache, die noch in Europa gesprochen wird, betrachtet?   </vt:lpstr>
      <vt:lpstr>Um welche Sprache handelt es sich?: „Et as uler tu lääs - et snååken foon mån ån änkelten spräke as en krunkhäid, wat hiild wårde koon!“   </vt:lpstr>
      <vt:lpstr>Die Europäische Union hat: </vt:lpstr>
      <vt:lpstr>Welche dieser Sprache gehört zur  Gruppe der slawischen Sprachen?  </vt:lpstr>
      <vt:lpstr>Um welche Sprache handelt es sich?: „Ніколі не позна... аднамоўнасць вылечная!“  </vt:lpstr>
      <vt:lpstr>Welche der folgenden Sprachen gehört nicht zur Gruppe der westslawischen Sprachen?  </vt:lpstr>
      <vt:lpstr>Wieviele anerkannte autochthone Minderheiten gibt es in Deutschland?  </vt:lpstr>
      <vt:lpstr>In welchem Land wird die Sprache Kaschubisch gesprochen?  </vt:lpstr>
      <vt:lpstr>Die Europäische Union hat: </vt:lpstr>
      <vt:lpstr>Wie heißt “Hallo, wie gehts?” auf Polnisch?  </vt:lpstr>
      <vt:lpstr>Übersetze bitte „Sprachen sind cool!“ ins Sorbische und jede weitere Sprache, die du kennst!   </vt:lpstr>
      <vt:lpstr>Folie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Madlenka</dc:creator>
  <cp:lastModifiedBy>Madlenka</cp:lastModifiedBy>
  <cp:revision>61</cp:revision>
  <dcterms:created xsi:type="dcterms:W3CDTF">2012-09-20T08:13:47Z</dcterms:created>
  <dcterms:modified xsi:type="dcterms:W3CDTF">2013-05-23T17:30:42Z</dcterms:modified>
</cp:coreProperties>
</file>